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8" r:id="rId2"/>
    <p:sldId id="256" r:id="rId3"/>
    <p:sldId id="25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0470D6-1E62-4488-A2C3-1F3A8B2BB3FB}" v="1" dt="2025-05-22T11:43:45.9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529"/>
    <p:restoredTop sz="74460" autoAdjust="0"/>
  </p:normalViewPr>
  <p:slideViewPr>
    <p:cSldViewPr snapToGrid="0">
      <p:cViewPr varScale="1">
        <p:scale>
          <a:sx n="55" d="100"/>
          <a:sy n="55" d="100"/>
        </p:scale>
        <p:origin x="1268"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9C8D4E-5219-418B-85A1-D5EA6CB45B89}" type="datetimeFigureOut">
              <a:rPr lang="en-GB" smtClean="0"/>
              <a:t>22/06/2026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83315C-9176-4EC4-ADE3-72FDC79C327E}" type="slidenum">
              <a:rPr lang="en-GB" smtClean="0"/>
              <a:t>‹#›</a:t>
            </a:fld>
            <a:endParaRPr lang="en-GB"/>
          </a:p>
        </p:txBody>
      </p:sp>
    </p:spTree>
    <p:extLst>
      <p:ext uri="{BB962C8B-B14F-4D97-AF65-F5344CB8AC3E}">
        <p14:creationId xmlns:p14="http://schemas.microsoft.com/office/powerpoint/2010/main" val="3794096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B83315C-9176-4EC4-ADE3-72FDC79C327E}" type="slidenum">
              <a:rPr lang="en-GB" smtClean="0"/>
              <a:t>1</a:t>
            </a:fld>
            <a:endParaRPr lang="en-GB"/>
          </a:p>
        </p:txBody>
      </p:sp>
    </p:spTree>
    <p:extLst>
      <p:ext uri="{BB962C8B-B14F-4D97-AF65-F5344CB8AC3E}">
        <p14:creationId xmlns:p14="http://schemas.microsoft.com/office/powerpoint/2010/main" val="376513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Introduce the project idea, formulate the expected objectives and outcomes. Ideally, it would clearly reflect the Objectives, Outcomes and deliverables as written in the call text. Characterise the expected outcome of the project – e.g., piloting with real users?</a:t>
            </a:r>
          </a:p>
          <a:p>
            <a:r>
              <a:rPr lang="en-GB" dirty="0"/>
              <a:t>List the main activities to be carried out to achieve the objectives of the project, including </a:t>
            </a:r>
            <a:r>
              <a:rPr lang="en-GB" baseline="0" dirty="0"/>
              <a:t>dissemination activities.</a:t>
            </a:r>
          </a:p>
          <a:p>
            <a:r>
              <a:rPr lang="en-GB" dirty="0"/>
              <a:t>Are there any results of the previous projects (EU funded, your internal development…) you expect to be reused / further developed within the project?</a:t>
            </a:r>
          </a:p>
          <a:p>
            <a:r>
              <a:rPr lang="en-GB" dirty="0"/>
              <a:t>Which</a:t>
            </a:r>
            <a:r>
              <a:rPr lang="en-GB" baseline="0" dirty="0"/>
              <a:t> skills/expertise is still missing in your consortium / for your project idea? </a:t>
            </a:r>
            <a:r>
              <a:rPr lang="en-US" baseline="0" dirty="0"/>
              <a:t>What are  you looking for in a potential project partner? What are the roles that are still open in your consortium?</a:t>
            </a:r>
            <a:endParaRPr lang="en-GB" dirty="0"/>
          </a:p>
        </p:txBody>
      </p:sp>
      <p:sp>
        <p:nvSpPr>
          <p:cNvPr id="4" name="Slide Number Placeholder 3"/>
          <p:cNvSpPr>
            <a:spLocks noGrp="1"/>
          </p:cNvSpPr>
          <p:nvPr>
            <p:ph type="sldNum" sz="quarter" idx="5"/>
          </p:nvPr>
        </p:nvSpPr>
        <p:spPr/>
        <p:txBody>
          <a:bodyPr/>
          <a:lstStyle/>
          <a:p>
            <a:fld id="{4B83315C-9176-4EC4-ADE3-72FDC79C327E}" type="slidenum">
              <a:rPr lang="en-GB" smtClean="0"/>
              <a:t>2</a:t>
            </a:fld>
            <a:endParaRPr lang="en-GB"/>
          </a:p>
        </p:txBody>
      </p:sp>
    </p:spTree>
    <p:extLst>
      <p:ext uri="{BB962C8B-B14F-4D97-AF65-F5344CB8AC3E}">
        <p14:creationId xmlns:p14="http://schemas.microsoft.com/office/powerpoint/2010/main" val="4192522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Give the main facts relevant to the project proposal – basic characteristics, activities, size, type of organisation, previous EU project experience.</a:t>
            </a:r>
          </a:p>
          <a:p>
            <a:r>
              <a:rPr lang="en-GB" dirty="0"/>
              <a:t>What roles do you offer to cover, what are the main competencies you bring</a:t>
            </a:r>
            <a:r>
              <a:rPr lang="en-GB" baseline="0" dirty="0"/>
              <a:t> to a project</a:t>
            </a:r>
            <a:r>
              <a:rPr lang="en-GB" dirty="0"/>
              <a:t>? Highlight the potential value of your competencies for the project in the selected call topic, possibly link them with the Scope section of the selected </a:t>
            </a:r>
            <a:r>
              <a:rPr lang="en-GB"/>
              <a:t>topic. Do </a:t>
            </a:r>
            <a:r>
              <a:rPr lang="en-GB" dirty="0"/>
              <a:t>you want/ are you willing to be project coordinator, or do you want to contribute as a project partner?</a:t>
            </a:r>
          </a:p>
          <a:p>
            <a:r>
              <a:rPr lang="en-GB" dirty="0"/>
              <a:t>Briefly mention what sets you apart from other organisations / companies that might come with similar ideas/skills/expertise (competitive advantage)</a:t>
            </a:r>
          </a:p>
          <a:p>
            <a:endParaRPr lang="en-GB" dirty="0"/>
          </a:p>
        </p:txBody>
      </p:sp>
      <p:sp>
        <p:nvSpPr>
          <p:cNvPr id="4" name="Slide Number Placeholder 3"/>
          <p:cNvSpPr>
            <a:spLocks noGrp="1"/>
          </p:cNvSpPr>
          <p:nvPr>
            <p:ph type="sldNum" sz="quarter" idx="5"/>
          </p:nvPr>
        </p:nvSpPr>
        <p:spPr/>
        <p:txBody>
          <a:bodyPr/>
          <a:lstStyle/>
          <a:p>
            <a:fld id="{4B83315C-9176-4EC4-ADE3-72FDC79C327E}" type="slidenum">
              <a:rPr lang="en-GB" smtClean="0"/>
              <a:t>3</a:t>
            </a:fld>
            <a:endParaRPr lang="en-GB"/>
          </a:p>
        </p:txBody>
      </p:sp>
    </p:spTree>
    <p:extLst>
      <p:ext uri="{BB962C8B-B14F-4D97-AF65-F5344CB8AC3E}">
        <p14:creationId xmlns:p14="http://schemas.microsoft.com/office/powerpoint/2010/main" val="3001770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DD5D2-B613-A513-24F2-2E45775CEF9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B797C6A-CE88-0107-3400-7CFBF2633B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09C6A2E-1F57-516A-0326-F400EFD5EB73}"/>
              </a:ext>
            </a:extLst>
          </p:cNvPr>
          <p:cNvSpPr>
            <a:spLocks noGrp="1"/>
          </p:cNvSpPr>
          <p:nvPr>
            <p:ph type="dt" sz="half" idx="10"/>
          </p:nvPr>
        </p:nvSpPr>
        <p:spPr/>
        <p:txBody>
          <a:bodyPr/>
          <a:lstStyle/>
          <a:p>
            <a:fld id="{6DE38346-8949-406E-BC02-DD39EED85389}" type="datetimeFigureOut">
              <a:rPr lang="en-GB" smtClean="0"/>
              <a:t>22/06/2026</a:t>
            </a:fld>
            <a:endParaRPr lang="en-GB"/>
          </a:p>
        </p:txBody>
      </p:sp>
      <p:sp>
        <p:nvSpPr>
          <p:cNvPr id="5" name="Footer Placeholder 4">
            <a:extLst>
              <a:ext uri="{FF2B5EF4-FFF2-40B4-BE49-F238E27FC236}">
                <a16:creationId xmlns:a16="http://schemas.microsoft.com/office/drawing/2014/main" id="{6C764641-BB18-37D0-F9E0-B88430DC9F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1AAA3A1-4776-4BD1-A232-2B013B118D8C}"/>
              </a:ext>
            </a:extLst>
          </p:cNvPr>
          <p:cNvSpPr>
            <a:spLocks noGrp="1"/>
          </p:cNvSpPr>
          <p:nvPr>
            <p:ph type="sldNum" sz="quarter" idx="12"/>
          </p:nvPr>
        </p:nvSpPr>
        <p:spPr/>
        <p:txBody>
          <a:bodyPr/>
          <a:lstStyle/>
          <a:p>
            <a:fld id="{4D56A50F-55B5-4E54-8D7D-6AB0843F0F94}" type="slidenum">
              <a:rPr lang="en-GB" smtClean="0"/>
              <a:t>‹#›</a:t>
            </a:fld>
            <a:endParaRPr lang="en-GB"/>
          </a:p>
        </p:txBody>
      </p:sp>
    </p:spTree>
    <p:extLst>
      <p:ext uri="{BB962C8B-B14F-4D97-AF65-F5344CB8AC3E}">
        <p14:creationId xmlns:p14="http://schemas.microsoft.com/office/powerpoint/2010/main" val="2204036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FB4D3-F57F-617A-FABA-7837594848F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38B5609-7968-09EE-1FAD-D6A825F629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DDEE187-D138-0310-9107-A6D68625C80C}"/>
              </a:ext>
            </a:extLst>
          </p:cNvPr>
          <p:cNvSpPr>
            <a:spLocks noGrp="1"/>
          </p:cNvSpPr>
          <p:nvPr>
            <p:ph type="dt" sz="half" idx="10"/>
          </p:nvPr>
        </p:nvSpPr>
        <p:spPr/>
        <p:txBody>
          <a:bodyPr/>
          <a:lstStyle/>
          <a:p>
            <a:fld id="{6DE38346-8949-406E-BC02-DD39EED85389}" type="datetimeFigureOut">
              <a:rPr lang="en-GB" smtClean="0"/>
              <a:t>22/06/2026</a:t>
            </a:fld>
            <a:endParaRPr lang="en-GB"/>
          </a:p>
        </p:txBody>
      </p:sp>
      <p:sp>
        <p:nvSpPr>
          <p:cNvPr id="5" name="Footer Placeholder 4">
            <a:extLst>
              <a:ext uri="{FF2B5EF4-FFF2-40B4-BE49-F238E27FC236}">
                <a16:creationId xmlns:a16="http://schemas.microsoft.com/office/drawing/2014/main" id="{9B46622D-82A5-98B1-B739-53B7E887D6F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E14CE9-10CD-0334-5883-2F9EAA49E607}"/>
              </a:ext>
            </a:extLst>
          </p:cNvPr>
          <p:cNvSpPr>
            <a:spLocks noGrp="1"/>
          </p:cNvSpPr>
          <p:nvPr>
            <p:ph type="sldNum" sz="quarter" idx="12"/>
          </p:nvPr>
        </p:nvSpPr>
        <p:spPr/>
        <p:txBody>
          <a:bodyPr/>
          <a:lstStyle/>
          <a:p>
            <a:fld id="{4D56A50F-55B5-4E54-8D7D-6AB0843F0F94}" type="slidenum">
              <a:rPr lang="en-GB" smtClean="0"/>
              <a:t>‹#›</a:t>
            </a:fld>
            <a:endParaRPr lang="en-GB"/>
          </a:p>
        </p:txBody>
      </p:sp>
    </p:spTree>
    <p:extLst>
      <p:ext uri="{BB962C8B-B14F-4D97-AF65-F5344CB8AC3E}">
        <p14:creationId xmlns:p14="http://schemas.microsoft.com/office/powerpoint/2010/main" val="883107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B08CB7-AB0D-6314-DCAD-826B31A9100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35FF520-1BAD-0657-F5B3-E8539DF5916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A80AEEF-317F-D231-B4F3-951C2BA826DF}"/>
              </a:ext>
            </a:extLst>
          </p:cNvPr>
          <p:cNvSpPr>
            <a:spLocks noGrp="1"/>
          </p:cNvSpPr>
          <p:nvPr>
            <p:ph type="dt" sz="half" idx="10"/>
          </p:nvPr>
        </p:nvSpPr>
        <p:spPr/>
        <p:txBody>
          <a:bodyPr/>
          <a:lstStyle/>
          <a:p>
            <a:fld id="{6DE38346-8949-406E-BC02-DD39EED85389}" type="datetimeFigureOut">
              <a:rPr lang="en-GB" smtClean="0"/>
              <a:t>22/06/2026</a:t>
            </a:fld>
            <a:endParaRPr lang="en-GB"/>
          </a:p>
        </p:txBody>
      </p:sp>
      <p:sp>
        <p:nvSpPr>
          <p:cNvPr id="5" name="Footer Placeholder 4">
            <a:extLst>
              <a:ext uri="{FF2B5EF4-FFF2-40B4-BE49-F238E27FC236}">
                <a16:creationId xmlns:a16="http://schemas.microsoft.com/office/drawing/2014/main" id="{7842A96A-26ED-202E-3C20-1200B3B079C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8E8360-22B6-A2AD-D5CB-B8082EB16722}"/>
              </a:ext>
            </a:extLst>
          </p:cNvPr>
          <p:cNvSpPr>
            <a:spLocks noGrp="1"/>
          </p:cNvSpPr>
          <p:nvPr>
            <p:ph type="sldNum" sz="quarter" idx="12"/>
          </p:nvPr>
        </p:nvSpPr>
        <p:spPr/>
        <p:txBody>
          <a:bodyPr/>
          <a:lstStyle/>
          <a:p>
            <a:fld id="{4D56A50F-55B5-4E54-8D7D-6AB0843F0F94}" type="slidenum">
              <a:rPr lang="en-GB" smtClean="0"/>
              <a:t>‹#›</a:t>
            </a:fld>
            <a:endParaRPr lang="en-GB"/>
          </a:p>
        </p:txBody>
      </p:sp>
    </p:spTree>
    <p:extLst>
      <p:ext uri="{BB962C8B-B14F-4D97-AF65-F5344CB8AC3E}">
        <p14:creationId xmlns:p14="http://schemas.microsoft.com/office/powerpoint/2010/main" val="191356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85589-4CBD-8F3D-EB79-84A95FB6D7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30D9408-FC43-7F21-98FE-F7BC17BDE6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856841-C83E-7586-3A89-0E4A662E68BD}"/>
              </a:ext>
            </a:extLst>
          </p:cNvPr>
          <p:cNvSpPr>
            <a:spLocks noGrp="1"/>
          </p:cNvSpPr>
          <p:nvPr>
            <p:ph type="dt" sz="half" idx="10"/>
          </p:nvPr>
        </p:nvSpPr>
        <p:spPr/>
        <p:txBody>
          <a:bodyPr/>
          <a:lstStyle/>
          <a:p>
            <a:fld id="{6DE38346-8949-406E-BC02-DD39EED85389}" type="datetimeFigureOut">
              <a:rPr lang="en-GB" smtClean="0"/>
              <a:t>22/06/2026</a:t>
            </a:fld>
            <a:endParaRPr lang="en-GB"/>
          </a:p>
        </p:txBody>
      </p:sp>
      <p:sp>
        <p:nvSpPr>
          <p:cNvPr id="5" name="Footer Placeholder 4">
            <a:extLst>
              <a:ext uri="{FF2B5EF4-FFF2-40B4-BE49-F238E27FC236}">
                <a16:creationId xmlns:a16="http://schemas.microsoft.com/office/drawing/2014/main" id="{402EBC41-298C-66D3-AC47-D49190A504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C9701F-53D2-C82C-D28C-0FEFA3E2A7BB}"/>
              </a:ext>
            </a:extLst>
          </p:cNvPr>
          <p:cNvSpPr>
            <a:spLocks noGrp="1"/>
          </p:cNvSpPr>
          <p:nvPr>
            <p:ph type="sldNum" sz="quarter" idx="12"/>
          </p:nvPr>
        </p:nvSpPr>
        <p:spPr/>
        <p:txBody>
          <a:bodyPr/>
          <a:lstStyle/>
          <a:p>
            <a:fld id="{4D56A50F-55B5-4E54-8D7D-6AB0843F0F94}" type="slidenum">
              <a:rPr lang="en-GB" smtClean="0"/>
              <a:t>‹#›</a:t>
            </a:fld>
            <a:endParaRPr lang="en-GB"/>
          </a:p>
        </p:txBody>
      </p:sp>
    </p:spTree>
    <p:extLst>
      <p:ext uri="{BB962C8B-B14F-4D97-AF65-F5344CB8AC3E}">
        <p14:creationId xmlns:p14="http://schemas.microsoft.com/office/powerpoint/2010/main" val="313069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45B0A-8C19-B567-2268-318869D707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EB2CB1B-432D-907B-96FC-392EB7C648C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D04B3A-D1DF-9995-B3C7-78775E2D0B14}"/>
              </a:ext>
            </a:extLst>
          </p:cNvPr>
          <p:cNvSpPr>
            <a:spLocks noGrp="1"/>
          </p:cNvSpPr>
          <p:nvPr>
            <p:ph type="dt" sz="half" idx="10"/>
          </p:nvPr>
        </p:nvSpPr>
        <p:spPr/>
        <p:txBody>
          <a:bodyPr/>
          <a:lstStyle/>
          <a:p>
            <a:fld id="{6DE38346-8949-406E-BC02-DD39EED85389}" type="datetimeFigureOut">
              <a:rPr lang="en-GB" smtClean="0"/>
              <a:t>22/06/2026</a:t>
            </a:fld>
            <a:endParaRPr lang="en-GB"/>
          </a:p>
        </p:txBody>
      </p:sp>
      <p:sp>
        <p:nvSpPr>
          <p:cNvPr id="5" name="Footer Placeholder 4">
            <a:extLst>
              <a:ext uri="{FF2B5EF4-FFF2-40B4-BE49-F238E27FC236}">
                <a16:creationId xmlns:a16="http://schemas.microsoft.com/office/drawing/2014/main" id="{FD9D0504-C6A8-4AB5-96F5-DDE0E57ED02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39F22B-8CE5-595E-51B9-FE1BCC91F8F1}"/>
              </a:ext>
            </a:extLst>
          </p:cNvPr>
          <p:cNvSpPr>
            <a:spLocks noGrp="1"/>
          </p:cNvSpPr>
          <p:nvPr>
            <p:ph type="sldNum" sz="quarter" idx="12"/>
          </p:nvPr>
        </p:nvSpPr>
        <p:spPr/>
        <p:txBody>
          <a:bodyPr/>
          <a:lstStyle/>
          <a:p>
            <a:fld id="{4D56A50F-55B5-4E54-8D7D-6AB0843F0F94}" type="slidenum">
              <a:rPr lang="en-GB" smtClean="0"/>
              <a:t>‹#›</a:t>
            </a:fld>
            <a:endParaRPr lang="en-GB"/>
          </a:p>
        </p:txBody>
      </p:sp>
    </p:spTree>
    <p:extLst>
      <p:ext uri="{BB962C8B-B14F-4D97-AF65-F5344CB8AC3E}">
        <p14:creationId xmlns:p14="http://schemas.microsoft.com/office/powerpoint/2010/main" val="1258400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7FBCF-9CFA-2870-BD4D-071018DA0C2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799545B-21E4-6BED-6B2C-B1BCA3ACDCD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03A144E-0554-6CD4-4E05-9CED045D802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0C473B4-D99E-8889-06AF-D2D585B97144}"/>
              </a:ext>
            </a:extLst>
          </p:cNvPr>
          <p:cNvSpPr>
            <a:spLocks noGrp="1"/>
          </p:cNvSpPr>
          <p:nvPr>
            <p:ph type="dt" sz="half" idx="10"/>
          </p:nvPr>
        </p:nvSpPr>
        <p:spPr/>
        <p:txBody>
          <a:bodyPr/>
          <a:lstStyle/>
          <a:p>
            <a:fld id="{6DE38346-8949-406E-BC02-DD39EED85389}" type="datetimeFigureOut">
              <a:rPr lang="en-GB" smtClean="0"/>
              <a:t>22/06/2026</a:t>
            </a:fld>
            <a:endParaRPr lang="en-GB"/>
          </a:p>
        </p:txBody>
      </p:sp>
      <p:sp>
        <p:nvSpPr>
          <p:cNvPr id="6" name="Footer Placeholder 5">
            <a:extLst>
              <a:ext uri="{FF2B5EF4-FFF2-40B4-BE49-F238E27FC236}">
                <a16:creationId xmlns:a16="http://schemas.microsoft.com/office/drawing/2014/main" id="{9D2C9DD3-B7E6-33F4-B53B-A503F8EEEB9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1159DEB-6275-059E-848D-42AF2D08557F}"/>
              </a:ext>
            </a:extLst>
          </p:cNvPr>
          <p:cNvSpPr>
            <a:spLocks noGrp="1"/>
          </p:cNvSpPr>
          <p:nvPr>
            <p:ph type="sldNum" sz="quarter" idx="12"/>
          </p:nvPr>
        </p:nvSpPr>
        <p:spPr/>
        <p:txBody>
          <a:bodyPr/>
          <a:lstStyle/>
          <a:p>
            <a:fld id="{4D56A50F-55B5-4E54-8D7D-6AB0843F0F94}" type="slidenum">
              <a:rPr lang="en-GB" smtClean="0"/>
              <a:t>‹#›</a:t>
            </a:fld>
            <a:endParaRPr lang="en-GB"/>
          </a:p>
        </p:txBody>
      </p:sp>
    </p:spTree>
    <p:extLst>
      <p:ext uri="{BB962C8B-B14F-4D97-AF65-F5344CB8AC3E}">
        <p14:creationId xmlns:p14="http://schemas.microsoft.com/office/powerpoint/2010/main" val="2754270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3D19F-7851-8C95-B1B9-740E47E8EFA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A331AA-94F2-7201-FD81-7F2F7558F8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D63D5E-69B5-CB31-688D-48F8B4D42D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F944B08-3A35-C3D8-0182-96831DE818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4B922AC-2EF8-041F-C572-2F5354CB29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BD476C5-D4D6-816E-3162-0DAE05A4D029}"/>
              </a:ext>
            </a:extLst>
          </p:cNvPr>
          <p:cNvSpPr>
            <a:spLocks noGrp="1"/>
          </p:cNvSpPr>
          <p:nvPr>
            <p:ph type="dt" sz="half" idx="10"/>
          </p:nvPr>
        </p:nvSpPr>
        <p:spPr/>
        <p:txBody>
          <a:bodyPr/>
          <a:lstStyle/>
          <a:p>
            <a:fld id="{6DE38346-8949-406E-BC02-DD39EED85389}" type="datetimeFigureOut">
              <a:rPr lang="en-GB" smtClean="0"/>
              <a:t>22/06/2026</a:t>
            </a:fld>
            <a:endParaRPr lang="en-GB"/>
          </a:p>
        </p:txBody>
      </p:sp>
      <p:sp>
        <p:nvSpPr>
          <p:cNvPr id="8" name="Footer Placeholder 7">
            <a:extLst>
              <a:ext uri="{FF2B5EF4-FFF2-40B4-BE49-F238E27FC236}">
                <a16:creationId xmlns:a16="http://schemas.microsoft.com/office/drawing/2014/main" id="{E2473CE5-9A98-7917-8EDA-DF130347E6B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1FA6023-ACB4-A776-A660-BED66FC17B83}"/>
              </a:ext>
            </a:extLst>
          </p:cNvPr>
          <p:cNvSpPr>
            <a:spLocks noGrp="1"/>
          </p:cNvSpPr>
          <p:nvPr>
            <p:ph type="sldNum" sz="quarter" idx="12"/>
          </p:nvPr>
        </p:nvSpPr>
        <p:spPr/>
        <p:txBody>
          <a:bodyPr/>
          <a:lstStyle/>
          <a:p>
            <a:fld id="{4D56A50F-55B5-4E54-8D7D-6AB0843F0F94}" type="slidenum">
              <a:rPr lang="en-GB" smtClean="0"/>
              <a:t>‹#›</a:t>
            </a:fld>
            <a:endParaRPr lang="en-GB"/>
          </a:p>
        </p:txBody>
      </p:sp>
    </p:spTree>
    <p:extLst>
      <p:ext uri="{BB962C8B-B14F-4D97-AF65-F5344CB8AC3E}">
        <p14:creationId xmlns:p14="http://schemas.microsoft.com/office/powerpoint/2010/main" val="3381967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F9120-D885-6139-E13F-2E7E8290EEA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B50E092-70E1-E4D6-53C9-B92B50990596}"/>
              </a:ext>
            </a:extLst>
          </p:cNvPr>
          <p:cNvSpPr>
            <a:spLocks noGrp="1"/>
          </p:cNvSpPr>
          <p:nvPr>
            <p:ph type="dt" sz="half" idx="10"/>
          </p:nvPr>
        </p:nvSpPr>
        <p:spPr/>
        <p:txBody>
          <a:bodyPr/>
          <a:lstStyle/>
          <a:p>
            <a:fld id="{6DE38346-8949-406E-BC02-DD39EED85389}" type="datetimeFigureOut">
              <a:rPr lang="en-GB" smtClean="0"/>
              <a:t>22/06/2026</a:t>
            </a:fld>
            <a:endParaRPr lang="en-GB"/>
          </a:p>
        </p:txBody>
      </p:sp>
      <p:sp>
        <p:nvSpPr>
          <p:cNvPr id="4" name="Footer Placeholder 3">
            <a:extLst>
              <a:ext uri="{FF2B5EF4-FFF2-40B4-BE49-F238E27FC236}">
                <a16:creationId xmlns:a16="http://schemas.microsoft.com/office/drawing/2014/main" id="{4BF0244C-A556-5785-87A2-6AB18F0917D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ADAC3F4-CF1A-D925-D517-77E02D3DF918}"/>
              </a:ext>
            </a:extLst>
          </p:cNvPr>
          <p:cNvSpPr>
            <a:spLocks noGrp="1"/>
          </p:cNvSpPr>
          <p:nvPr>
            <p:ph type="sldNum" sz="quarter" idx="12"/>
          </p:nvPr>
        </p:nvSpPr>
        <p:spPr/>
        <p:txBody>
          <a:bodyPr/>
          <a:lstStyle/>
          <a:p>
            <a:fld id="{4D56A50F-55B5-4E54-8D7D-6AB0843F0F94}" type="slidenum">
              <a:rPr lang="en-GB" smtClean="0"/>
              <a:t>‹#›</a:t>
            </a:fld>
            <a:endParaRPr lang="en-GB"/>
          </a:p>
        </p:txBody>
      </p:sp>
    </p:spTree>
    <p:extLst>
      <p:ext uri="{BB962C8B-B14F-4D97-AF65-F5344CB8AC3E}">
        <p14:creationId xmlns:p14="http://schemas.microsoft.com/office/powerpoint/2010/main" val="3626525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915AD6-BAE9-0414-FD4E-CEE861906D76}"/>
              </a:ext>
            </a:extLst>
          </p:cNvPr>
          <p:cNvSpPr>
            <a:spLocks noGrp="1"/>
          </p:cNvSpPr>
          <p:nvPr>
            <p:ph type="dt" sz="half" idx="10"/>
          </p:nvPr>
        </p:nvSpPr>
        <p:spPr/>
        <p:txBody>
          <a:bodyPr/>
          <a:lstStyle/>
          <a:p>
            <a:fld id="{6DE38346-8949-406E-BC02-DD39EED85389}" type="datetimeFigureOut">
              <a:rPr lang="en-GB" smtClean="0"/>
              <a:t>22/06/2026</a:t>
            </a:fld>
            <a:endParaRPr lang="en-GB"/>
          </a:p>
        </p:txBody>
      </p:sp>
      <p:sp>
        <p:nvSpPr>
          <p:cNvPr id="3" name="Footer Placeholder 2">
            <a:extLst>
              <a:ext uri="{FF2B5EF4-FFF2-40B4-BE49-F238E27FC236}">
                <a16:creationId xmlns:a16="http://schemas.microsoft.com/office/drawing/2014/main" id="{DDC7CA29-8F21-9D87-0C49-AF9F4AEB4EC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5315757-9A8B-9F17-7B4C-13E3A4CC1862}"/>
              </a:ext>
            </a:extLst>
          </p:cNvPr>
          <p:cNvSpPr>
            <a:spLocks noGrp="1"/>
          </p:cNvSpPr>
          <p:nvPr>
            <p:ph type="sldNum" sz="quarter" idx="12"/>
          </p:nvPr>
        </p:nvSpPr>
        <p:spPr/>
        <p:txBody>
          <a:bodyPr/>
          <a:lstStyle/>
          <a:p>
            <a:fld id="{4D56A50F-55B5-4E54-8D7D-6AB0843F0F94}" type="slidenum">
              <a:rPr lang="en-GB" smtClean="0"/>
              <a:t>‹#›</a:t>
            </a:fld>
            <a:endParaRPr lang="en-GB"/>
          </a:p>
        </p:txBody>
      </p:sp>
    </p:spTree>
    <p:extLst>
      <p:ext uri="{BB962C8B-B14F-4D97-AF65-F5344CB8AC3E}">
        <p14:creationId xmlns:p14="http://schemas.microsoft.com/office/powerpoint/2010/main" val="3778437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44AD3-DA0D-FA8E-A328-B266302FCB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B05A30D-D6E2-6820-C0A0-C7D2E746F8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14283B4-87EA-4711-6A5B-0A9DFE7C5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16BF3E-BF98-DC8C-41A2-F3BC597E977A}"/>
              </a:ext>
            </a:extLst>
          </p:cNvPr>
          <p:cNvSpPr>
            <a:spLocks noGrp="1"/>
          </p:cNvSpPr>
          <p:nvPr>
            <p:ph type="dt" sz="half" idx="10"/>
          </p:nvPr>
        </p:nvSpPr>
        <p:spPr/>
        <p:txBody>
          <a:bodyPr/>
          <a:lstStyle/>
          <a:p>
            <a:fld id="{6DE38346-8949-406E-BC02-DD39EED85389}" type="datetimeFigureOut">
              <a:rPr lang="en-GB" smtClean="0"/>
              <a:t>22/06/2026</a:t>
            </a:fld>
            <a:endParaRPr lang="en-GB"/>
          </a:p>
        </p:txBody>
      </p:sp>
      <p:sp>
        <p:nvSpPr>
          <p:cNvPr id="6" name="Footer Placeholder 5">
            <a:extLst>
              <a:ext uri="{FF2B5EF4-FFF2-40B4-BE49-F238E27FC236}">
                <a16:creationId xmlns:a16="http://schemas.microsoft.com/office/drawing/2014/main" id="{8F8C3879-B8D7-31B4-95B0-F89BA90D690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84C680B-F396-CB6D-B04B-975AE4B75221}"/>
              </a:ext>
            </a:extLst>
          </p:cNvPr>
          <p:cNvSpPr>
            <a:spLocks noGrp="1"/>
          </p:cNvSpPr>
          <p:nvPr>
            <p:ph type="sldNum" sz="quarter" idx="12"/>
          </p:nvPr>
        </p:nvSpPr>
        <p:spPr/>
        <p:txBody>
          <a:bodyPr/>
          <a:lstStyle/>
          <a:p>
            <a:fld id="{4D56A50F-55B5-4E54-8D7D-6AB0843F0F94}" type="slidenum">
              <a:rPr lang="en-GB" smtClean="0"/>
              <a:t>‹#›</a:t>
            </a:fld>
            <a:endParaRPr lang="en-GB"/>
          </a:p>
        </p:txBody>
      </p:sp>
    </p:spTree>
    <p:extLst>
      <p:ext uri="{BB962C8B-B14F-4D97-AF65-F5344CB8AC3E}">
        <p14:creationId xmlns:p14="http://schemas.microsoft.com/office/powerpoint/2010/main" val="1047326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EC574-5493-A084-8D86-FF51CE1DDD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E67AD53-BE47-E132-FE38-AB52DD23D4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CCE94F9-F88F-6D44-1FDD-B4670A9FB3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2630F8-C524-40E0-D60F-3CE24A99FB30}"/>
              </a:ext>
            </a:extLst>
          </p:cNvPr>
          <p:cNvSpPr>
            <a:spLocks noGrp="1"/>
          </p:cNvSpPr>
          <p:nvPr>
            <p:ph type="dt" sz="half" idx="10"/>
          </p:nvPr>
        </p:nvSpPr>
        <p:spPr/>
        <p:txBody>
          <a:bodyPr/>
          <a:lstStyle/>
          <a:p>
            <a:fld id="{6DE38346-8949-406E-BC02-DD39EED85389}" type="datetimeFigureOut">
              <a:rPr lang="en-GB" smtClean="0"/>
              <a:t>22/06/2026</a:t>
            </a:fld>
            <a:endParaRPr lang="en-GB"/>
          </a:p>
        </p:txBody>
      </p:sp>
      <p:sp>
        <p:nvSpPr>
          <p:cNvPr id="6" name="Footer Placeholder 5">
            <a:extLst>
              <a:ext uri="{FF2B5EF4-FFF2-40B4-BE49-F238E27FC236}">
                <a16:creationId xmlns:a16="http://schemas.microsoft.com/office/drawing/2014/main" id="{75841319-8630-D7A6-D9A9-337814EE741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76A68A0-BDAE-9E41-A070-0F410611C47F}"/>
              </a:ext>
            </a:extLst>
          </p:cNvPr>
          <p:cNvSpPr>
            <a:spLocks noGrp="1"/>
          </p:cNvSpPr>
          <p:nvPr>
            <p:ph type="sldNum" sz="quarter" idx="12"/>
          </p:nvPr>
        </p:nvSpPr>
        <p:spPr/>
        <p:txBody>
          <a:bodyPr/>
          <a:lstStyle/>
          <a:p>
            <a:fld id="{4D56A50F-55B5-4E54-8D7D-6AB0843F0F94}" type="slidenum">
              <a:rPr lang="en-GB" smtClean="0"/>
              <a:t>‹#›</a:t>
            </a:fld>
            <a:endParaRPr lang="en-GB"/>
          </a:p>
        </p:txBody>
      </p:sp>
    </p:spTree>
    <p:extLst>
      <p:ext uri="{BB962C8B-B14F-4D97-AF65-F5344CB8AC3E}">
        <p14:creationId xmlns:p14="http://schemas.microsoft.com/office/powerpoint/2010/main" val="1327319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14FE65-A60F-5096-339F-3B03556C14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3A0F9E6-A8FF-BBDC-3755-60B0AD6C4F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90A6C85-1B82-64F2-B290-2378A8713B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DE38346-8949-406E-BC02-DD39EED85389}" type="datetimeFigureOut">
              <a:rPr lang="en-GB" smtClean="0"/>
              <a:t>22/06/2026</a:t>
            </a:fld>
            <a:endParaRPr lang="en-GB"/>
          </a:p>
        </p:txBody>
      </p:sp>
      <p:sp>
        <p:nvSpPr>
          <p:cNvPr id="5" name="Footer Placeholder 4">
            <a:extLst>
              <a:ext uri="{FF2B5EF4-FFF2-40B4-BE49-F238E27FC236}">
                <a16:creationId xmlns:a16="http://schemas.microsoft.com/office/drawing/2014/main" id="{8B8EA13E-AE7A-C7D3-195F-09D4087A95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E581AA8-5D6C-0DAB-722C-3A66E97E19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D56A50F-55B5-4E54-8D7D-6AB0843F0F94}" type="slidenum">
              <a:rPr lang="en-GB" smtClean="0"/>
              <a:t>‹#›</a:t>
            </a:fld>
            <a:endParaRPr lang="en-GB"/>
          </a:p>
        </p:txBody>
      </p:sp>
    </p:spTree>
    <p:extLst>
      <p:ext uri="{BB962C8B-B14F-4D97-AF65-F5344CB8AC3E}">
        <p14:creationId xmlns:p14="http://schemas.microsoft.com/office/powerpoint/2010/main" val="5043204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134F3100-C118-8A5D-D7A5-259C8D323C64}"/>
              </a:ext>
            </a:extLst>
          </p:cNvPr>
          <p:cNvSpPr>
            <a:spLocks noGrp="1"/>
          </p:cNvSpPr>
          <p:nvPr/>
        </p:nvSpPr>
        <p:spPr>
          <a:xfrm>
            <a:off x="328207" y="423256"/>
            <a:ext cx="10515600" cy="9366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200" b="1" dirty="0">
                <a:solidFill>
                  <a:srgbClr val="FF0000"/>
                </a:solidFill>
              </a:rPr>
              <a:t>Instructions for presenters</a:t>
            </a:r>
          </a:p>
        </p:txBody>
      </p:sp>
      <p:sp>
        <p:nvSpPr>
          <p:cNvPr id="7" name="Content Placeholder 2">
            <a:extLst>
              <a:ext uri="{FF2B5EF4-FFF2-40B4-BE49-F238E27FC236}">
                <a16:creationId xmlns:a16="http://schemas.microsoft.com/office/drawing/2014/main" id="{D45E06B1-92FB-874B-6EDD-4F71BB7E7558}"/>
              </a:ext>
            </a:extLst>
          </p:cNvPr>
          <p:cNvSpPr>
            <a:spLocks noGrp="1"/>
          </p:cNvSpPr>
          <p:nvPr/>
        </p:nvSpPr>
        <p:spPr>
          <a:xfrm>
            <a:off x="328207" y="1498106"/>
            <a:ext cx="11227809" cy="5062565"/>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Clr>
                <a:srgbClr val="2F53C3"/>
              </a:buClr>
              <a:buNone/>
            </a:pPr>
            <a:r>
              <a:rPr lang="en-GB" sz="2200" dirty="0"/>
              <a:t>Choose </a:t>
            </a:r>
            <a:r>
              <a:rPr lang="en-GB" sz="2200" b="1" dirty="0"/>
              <a:t>ONE</a:t>
            </a:r>
            <a:r>
              <a:rPr lang="en-GB" sz="2200" dirty="0"/>
              <a:t> of the two provided slide templates:</a:t>
            </a:r>
          </a:p>
          <a:p>
            <a:pPr marL="0" indent="0">
              <a:lnSpc>
                <a:spcPct val="100000"/>
              </a:lnSpc>
              <a:spcBef>
                <a:spcPts val="0"/>
              </a:spcBef>
              <a:buClr>
                <a:srgbClr val="2F53C3"/>
              </a:buClr>
              <a:buNone/>
            </a:pPr>
            <a:endParaRPr lang="en-GB" sz="2200" dirty="0"/>
          </a:p>
          <a:p>
            <a:pPr marL="0" indent="0">
              <a:lnSpc>
                <a:spcPct val="100000"/>
              </a:lnSpc>
              <a:spcBef>
                <a:spcPts val="0"/>
              </a:spcBef>
              <a:buClr>
                <a:srgbClr val="2F53C3"/>
              </a:buClr>
              <a:buNone/>
            </a:pPr>
            <a:r>
              <a:rPr lang="en-GB" sz="2200" dirty="0"/>
              <a:t>Template Type 1: Pitching </a:t>
            </a:r>
            <a:r>
              <a:rPr lang="en-GB" sz="2200" b="1" i="1" dirty="0"/>
              <a:t>“Project idea/proposal/consortium”</a:t>
            </a:r>
          </a:p>
          <a:p>
            <a:pPr marL="0" indent="0">
              <a:lnSpc>
                <a:spcPct val="100000"/>
              </a:lnSpc>
              <a:spcBef>
                <a:spcPts val="0"/>
              </a:spcBef>
              <a:buClr>
                <a:srgbClr val="2F53C3"/>
              </a:buClr>
              <a:buNone/>
            </a:pPr>
            <a:r>
              <a:rPr lang="en-GB" sz="2200" dirty="0"/>
              <a:t>Template Type 2: Pitching </a:t>
            </a:r>
            <a:r>
              <a:rPr lang="en-GB" sz="2200" b="1" i="1" dirty="0"/>
              <a:t>“Organisation looking for partners”</a:t>
            </a:r>
          </a:p>
          <a:p>
            <a:pPr marL="0" indent="0">
              <a:lnSpc>
                <a:spcPct val="100000"/>
              </a:lnSpc>
              <a:spcBef>
                <a:spcPts val="0"/>
              </a:spcBef>
              <a:buClr>
                <a:srgbClr val="2F53C3"/>
              </a:buClr>
              <a:buNone/>
            </a:pPr>
            <a:endParaRPr lang="en-GB" sz="2200" b="1" i="1" dirty="0"/>
          </a:p>
          <a:p>
            <a:pPr marL="0" indent="0">
              <a:lnSpc>
                <a:spcPct val="100000"/>
              </a:lnSpc>
              <a:spcBef>
                <a:spcPts val="0"/>
              </a:spcBef>
              <a:buClr>
                <a:srgbClr val="2F53C3"/>
              </a:buClr>
              <a:buNone/>
            </a:pPr>
            <a:r>
              <a:rPr lang="en-US" sz="2200" b="1" i="1" dirty="0"/>
              <a:t>Please ensure you select the appropriate version based on the nature of your pitch. </a:t>
            </a:r>
            <a:endParaRPr lang="ro-RO" sz="2200" b="1" i="1" dirty="0"/>
          </a:p>
          <a:p>
            <a:pPr marL="0" indent="0">
              <a:lnSpc>
                <a:spcPct val="100000"/>
              </a:lnSpc>
              <a:spcBef>
                <a:spcPts val="0"/>
              </a:spcBef>
              <a:buClr>
                <a:srgbClr val="2F53C3"/>
              </a:buClr>
              <a:buNone/>
            </a:pPr>
            <a:r>
              <a:rPr lang="en-US" sz="2200" i="1" dirty="0"/>
              <a:t>You can use your own design and prepare </a:t>
            </a:r>
            <a:r>
              <a:rPr lang="ro-RO" sz="2200" i="1" dirty="0"/>
              <a:t>1 – 2 </a:t>
            </a:r>
            <a:r>
              <a:rPr lang="en-US" sz="2200" i="1" dirty="0"/>
              <a:t>slide</a:t>
            </a:r>
            <a:r>
              <a:rPr lang="ro-RO" sz="2200" i="1" dirty="0"/>
              <a:t>s</a:t>
            </a:r>
            <a:r>
              <a:rPr lang="en-US" sz="2200" i="1" dirty="0"/>
              <a:t>, but we strongly advise to address all main points as listed.</a:t>
            </a:r>
            <a:endParaRPr lang="en-GB" sz="2200" b="1" i="1" dirty="0"/>
          </a:p>
          <a:p>
            <a:pPr marL="0" indent="0">
              <a:lnSpc>
                <a:spcPct val="100000"/>
              </a:lnSpc>
              <a:spcBef>
                <a:spcPts val="0"/>
              </a:spcBef>
              <a:buClr>
                <a:srgbClr val="2F53C3"/>
              </a:buClr>
              <a:buNone/>
            </a:pPr>
            <a:endParaRPr lang="en-GB" sz="2200" b="1" i="1" dirty="0"/>
          </a:p>
          <a:p>
            <a:pPr marL="0" indent="0">
              <a:lnSpc>
                <a:spcPct val="100000"/>
              </a:lnSpc>
              <a:spcBef>
                <a:spcPts val="0"/>
              </a:spcBef>
              <a:buClr>
                <a:srgbClr val="2F53C3"/>
              </a:buClr>
              <a:buNone/>
            </a:pPr>
            <a:r>
              <a:rPr lang="en-US" sz="2200" dirty="0"/>
              <a:t>You can briefly pitch your </a:t>
            </a:r>
            <a:r>
              <a:rPr lang="en-US" sz="2200" dirty="0" err="1"/>
              <a:t>organisation</a:t>
            </a:r>
            <a:r>
              <a:rPr lang="en-US" sz="2200" dirty="0"/>
              <a:t>, consortium/proposal idea (3-4 minutes maximum).</a:t>
            </a:r>
          </a:p>
          <a:p>
            <a:pPr marL="0" indent="0">
              <a:lnSpc>
                <a:spcPct val="100000"/>
              </a:lnSpc>
              <a:spcBef>
                <a:spcPts val="0"/>
              </a:spcBef>
              <a:buClr>
                <a:srgbClr val="2F53C3"/>
              </a:buClr>
              <a:buNone/>
            </a:pPr>
            <a:endParaRPr lang="en-US" sz="2200" dirty="0"/>
          </a:p>
          <a:p>
            <a:pPr marL="0" indent="0">
              <a:lnSpc>
                <a:spcPct val="100000"/>
              </a:lnSpc>
              <a:spcBef>
                <a:spcPts val="0"/>
              </a:spcBef>
              <a:buClr>
                <a:srgbClr val="2F53C3"/>
              </a:buClr>
              <a:buNone/>
            </a:pPr>
            <a:r>
              <a:rPr lang="en-US" sz="2200" dirty="0"/>
              <a:t>Participants who wish to pitch must submit their pitch slides </a:t>
            </a:r>
            <a:r>
              <a:rPr lang="ro-RO" sz="2200" dirty="0"/>
              <a:t>when making the registration </a:t>
            </a:r>
            <a:r>
              <a:rPr lang="en-US" sz="2200" dirty="0"/>
              <a:t>to</a:t>
            </a:r>
            <a:r>
              <a:rPr lang="ro-RO" sz="2200" dirty="0"/>
              <a:t> the event.</a:t>
            </a:r>
          </a:p>
          <a:p>
            <a:pPr marL="0" indent="0">
              <a:lnSpc>
                <a:spcPct val="100000"/>
              </a:lnSpc>
              <a:spcBef>
                <a:spcPts val="0"/>
              </a:spcBef>
              <a:buClr>
                <a:srgbClr val="2F53C3"/>
              </a:buClr>
              <a:buNone/>
            </a:pPr>
            <a:r>
              <a:rPr lang="en-US" sz="2200" dirty="0"/>
              <a:t>All submitted proposals will be reviewed by the </a:t>
            </a:r>
            <a:r>
              <a:rPr lang="en-US" sz="2200" dirty="0" err="1"/>
              <a:t>organisers</a:t>
            </a:r>
            <a:r>
              <a:rPr lang="en-US" sz="2200" dirty="0"/>
              <a:t>, who reserve the right to limit or decline submissions. Applicants will be notified of the outcome</a:t>
            </a:r>
            <a:r>
              <a:rPr lang="ro-RO" sz="2200" dirty="0"/>
              <a:t> in due time.</a:t>
            </a:r>
            <a:endParaRPr lang="en-GB" sz="2200" b="1" i="1" dirty="0"/>
          </a:p>
          <a:p>
            <a:pPr>
              <a:lnSpc>
                <a:spcPct val="100000"/>
              </a:lnSpc>
              <a:spcBef>
                <a:spcPts val="0"/>
              </a:spcBef>
              <a:buClr>
                <a:srgbClr val="2F53C3"/>
              </a:buClr>
            </a:pPr>
            <a:endParaRPr lang="en-GB" sz="1800" i="1" dirty="0"/>
          </a:p>
        </p:txBody>
      </p:sp>
    </p:spTree>
    <p:extLst>
      <p:ext uri="{BB962C8B-B14F-4D97-AF65-F5344CB8AC3E}">
        <p14:creationId xmlns:p14="http://schemas.microsoft.com/office/powerpoint/2010/main" val="1893218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134F3100-C118-8A5D-D7A5-259C8D323C64}"/>
              </a:ext>
            </a:extLst>
          </p:cNvPr>
          <p:cNvSpPr>
            <a:spLocks noGrp="1"/>
          </p:cNvSpPr>
          <p:nvPr/>
        </p:nvSpPr>
        <p:spPr>
          <a:xfrm>
            <a:off x="207437" y="534573"/>
            <a:ext cx="10515600" cy="9366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200" b="1" dirty="0"/>
              <a:t>[Project idea/proposal/consortium]</a:t>
            </a:r>
          </a:p>
        </p:txBody>
      </p:sp>
      <p:sp>
        <p:nvSpPr>
          <p:cNvPr id="7" name="Content Placeholder 2">
            <a:extLst>
              <a:ext uri="{FF2B5EF4-FFF2-40B4-BE49-F238E27FC236}">
                <a16:creationId xmlns:a16="http://schemas.microsoft.com/office/drawing/2014/main" id="{D45E06B1-92FB-874B-6EDD-4F71BB7E7558}"/>
              </a:ext>
            </a:extLst>
          </p:cNvPr>
          <p:cNvSpPr>
            <a:spLocks noGrp="1"/>
          </p:cNvSpPr>
          <p:nvPr/>
        </p:nvSpPr>
        <p:spPr>
          <a:xfrm>
            <a:off x="521365" y="2130384"/>
            <a:ext cx="11296823" cy="472761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srgbClr val="2F53C3"/>
              </a:buClr>
            </a:pPr>
            <a:r>
              <a:rPr lang="en-GB" sz="2200" b="1" dirty="0"/>
              <a:t>Project objectives and scope</a:t>
            </a:r>
          </a:p>
          <a:p>
            <a:pPr>
              <a:buClr>
                <a:srgbClr val="2F53C3"/>
              </a:buClr>
            </a:pPr>
            <a:r>
              <a:rPr lang="en-GB" sz="2200" b="1" dirty="0"/>
              <a:t>Key activities</a:t>
            </a:r>
          </a:p>
          <a:p>
            <a:pPr>
              <a:buClr>
                <a:srgbClr val="2F53C3"/>
              </a:buClr>
            </a:pPr>
            <a:r>
              <a:rPr lang="en-US" sz="2200" b="1" dirty="0"/>
              <a:t>Key expected outcomes</a:t>
            </a:r>
          </a:p>
          <a:p>
            <a:pPr>
              <a:buClr>
                <a:srgbClr val="2F53C3"/>
              </a:buClr>
            </a:pPr>
            <a:r>
              <a:rPr lang="en-US" sz="2200" b="1" dirty="0"/>
              <a:t>Preceding proposals to build on / previous expertise with EU projects</a:t>
            </a:r>
          </a:p>
          <a:p>
            <a:pPr>
              <a:buClr>
                <a:srgbClr val="2F53C3"/>
              </a:buClr>
            </a:pPr>
            <a:r>
              <a:rPr lang="en-US" sz="2200" b="1" dirty="0"/>
              <a:t>Skills</a:t>
            </a:r>
            <a:r>
              <a:rPr lang="ro-RO" sz="2200" b="1" dirty="0"/>
              <a:t> &amp; competences</a:t>
            </a:r>
            <a:r>
              <a:rPr lang="en-US" sz="2200" b="1" dirty="0"/>
              <a:t> you cover</a:t>
            </a:r>
          </a:p>
          <a:p>
            <a:pPr lvl="1">
              <a:buClr>
                <a:srgbClr val="2F53C3"/>
              </a:buClr>
            </a:pPr>
            <a:r>
              <a:rPr lang="en-US" sz="1800" b="1" dirty="0"/>
              <a:t>… (what you are offering)</a:t>
            </a:r>
          </a:p>
          <a:p>
            <a:pPr>
              <a:buClr>
                <a:srgbClr val="2F53C3"/>
              </a:buClr>
            </a:pPr>
            <a:endParaRPr lang="en-GB" sz="2200" b="1" dirty="0"/>
          </a:p>
          <a:p>
            <a:pPr>
              <a:buClr>
                <a:srgbClr val="2F53C3"/>
              </a:buClr>
            </a:pPr>
            <a:r>
              <a:rPr lang="en-US" sz="2200" b="1" dirty="0"/>
              <a:t>Complementary skills </a:t>
            </a:r>
            <a:r>
              <a:rPr lang="ro-RO" sz="2200" b="1" dirty="0"/>
              <a:t>&amp; competences </a:t>
            </a:r>
            <a:r>
              <a:rPr lang="en-US" sz="2200" b="1" dirty="0"/>
              <a:t>needed for the proposed project/consortium</a:t>
            </a:r>
          </a:p>
          <a:p>
            <a:pPr lvl="1">
              <a:buClr>
                <a:srgbClr val="2F53C3"/>
              </a:buClr>
            </a:pPr>
            <a:r>
              <a:rPr lang="en-US" sz="1800" b="1" dirty="0"/>
              <a:t>… (what you are looking for in a potential project partner)</a:t>
            </a:r>
          </a:p>
          <a:p>
            <a:pPr marL="0" indent="0">
              <a:buClr>
                <a:srgbClr val="2F53C3"/>
              </a:buClr>
              <a:buNone/>
            </a:pPr>
            <a:endParaRPr lang="en-US" sz="1800" b="1" dirty="0"/>
          </a:p>
          <a:p>
            <a:pPr>
              <a:buClr>
                <a:srgbClr val="2F53C3"/>
              </a:buClr>
            </a:pPr>
            <a:endParaRPr lang="en-GB" sz="1800" b="1" dirty="0"/>
          </a:p>
        </p:txBody>
      </p:sp>
      <p:sp>
        <p:nvSpPr>
          <p:cNvPr id="8" name="Rectangle 7">
            <a:extLst>
              <a:ext uri="{FF2B5EF4-FFF2-40B4-BE49-F238E27FC236}">
                <a16:creationId xmlns:a16="http://schemas.microsoft.com/office/drawing/2014/main" id="{626288BE-5747-31F1-CE09-0DDC403D9699}"/>
              </a:ext>
            </a:extLst>
          </p:cNvPr>
          <p:cNvSpPr/>
          <p:nvPr/>
        </p:nvSpPr>
        <p:spPr>
          <a:xfrm>
            <a:off x="9881935" y="575733"/>
            <a:ext cx="2310063" cy="938463"/>
          </a:xfrm>
          <a:prstGeom prst="rect">
            <a:avLst/>
          </a:prstGeom>
          <a:solidFill>
            <a:schemeClr val="accent1">
              <a:lumMod val="20000"/>
              <a:lumOff val="80000"/>
            </a:schemeClr>
          </a:solidFill>
          <a:ln>
            <a:solidFill>
              <a:srgbClr val="2F53C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b="1" dirty="0">
                <a:solidFill>
                  <a:srgbClr val="003399"/>
                </a:solidFill>
              </a:rPr>
              <a:t>[NAME]</a:t>
            </a:r>
          </a:p>
          <a:p>
            <a:r>
              <a:rPr lang="en-GB" b="1" dirty="0">
                <a:solidFill>
                  <a:srgbClr val="003399"/>
                </a:solidFill>
              </a:rPr>
              <a:t>[CONTACT]</a:t>
            </a:r>
          </a:p>
          <a:p>
            <a:r>
              <a:rPr lang="en-GB" b="1" dirty="0">
                <a:solidFill>
                  <a:srgbClr val="003399"/>
                </a:solidFill>
              </a:rPr>
              <a:t>[LOGO]</a:t>
            </a:r>
          </a:p>
        </p:txBody>
      </p:sp>
      <p:sp>
        <p:nvSpPr>
          <p:cNvPr id="9" name="Tekstvak 1">
            <a:extLst>
              <a:ext uri="{FF2B5EF4-FFF2-40B4-BE49-F238E27FC236}">
                <a16:creationId xmlns:a16="http://schemas.microsoft.com/office/drawing/2014/main" id="{0C543DCF-CD13-BD3B-D3D9-E3C8835125D7}"/>
              </a:ext>
            </a:extLst>
          </p:cNvPr>
          <p:cNvSpPr txBox="1"/>
          <p:nvPr/>
        </p:nvSpPr>
        <p:spPr>
          <a:xfrm>
            <a:off x="345460" y="1284914"/>
            <a:ext cx="7074477"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latin typeface="Calibri Light"/>
                <a:ea typeface="Calibri Light"/>
                <a:cs typeface="Calibri Light"/>
              </a:rPr>
              <a:t>[Proposal name, targeted call topic]</a:t>
            </a:r>
            <a:endParaRPr lang="nl-NL" dirty="0"/>
          </a:p>
        </p:txBody>
      </p:sp>
      <p:sp>
        <p:nvSpPr>
          <p:cNvPr id="2" name="Rechteck 1"/>
          <p:cNvSpPr/>
          <p:nvPr/>
        </p:nvSpPr>
        <p:spPr>
          <a:xfrm>
            <a:off x="0" y="17366"/>
            <a:ext cx="2252540" cy="369332"/>
          </a:xfrm>
          <a:prstGeom prst="rect">
            <a:avLst/>
          </a:prstGeom>
        </p:spPr>
        <p:txBody>
          <a:bodyPr wrap="none">
            <a:spAutoFit/>
          </a:bodyPr>
          <a:lstStyle/>
          <a:p>
            <a:r>
              <a:rPr lang="en-GB" b="1" dirty="0">
                <a:solidFill>
                  <a:schemeClr val="bg2">
                    <a:lumMod val="50000"/>
                  </a:schemeClr>
                </a:solidFill>
              </a:rPr>
              <a:t>Template Type 1</a:t>
            </a:r>
          </a:p>
        </p:txBody>
      </p:sp>
    </p:spTree>
    <p:extLst>
      <p:ext uri="{BB962C8B-B14F-4D97-AF65-F5344CB8AC3E}">
        <p14:creationId xmlns:p14="http://schemas.microsoft.com/office/powerpoint/2010/main" val="504425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B24FD3E-8327-31EA-F0E9-3DA19D89C19B}"/>
              </a:ext>
            </a:extLst>
          </p:cNvPr>
          <p:cNvSpPr/>
          <p:nvPr/>
        </p:nvSpPr>
        <p:spPr>
          <a:xfrm>
            <a:off x="9881937" y="455613"/>
            <a:ext cx="2310063" cy="938463"/>
          </a:xfrm>
          <a:prstGeom prst="rect">
            <a:avLst/>
          </a:prstGeom>
          <a:solidFill>
            <a:schemeClr val="accent1">
              <a:lumMod val="20000"/>
              <a:lumOff val="80000"/>
            </a:schemeClr>
          </a:solidFill>
          <a:ln>
            <a:solidFill>
              <a:srgbClr val="2F53C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b="1" dirty="0">
                <a:solidFill>
                  <a:srgbClr val="003399"/>
                </a:solidFill>
              </a:rPr>
              <a:t>[NAME]</a:t>
            </a:r>
          </a:p>
          <a:p>
            <a:r>
              <a:rPr lang="en-GB" b="1" dirty="0">
                <a:solidFill>
                  <a:srgbClr val="003399"/>
                </a:solidFill>
              </a:rPr>
              <a:t>[CONTACT]</a:t>
            </a:r>
          </a:p>
          <a:p>
            <a:r>
              <a:rPr lang="en-GB" b="1" dirty="0">
                <a:solidFill>
                  <a:srgbClr val="003399"/>
                </a:solidFill>
              </a:rPr>
              <a:t>[LOGO]</a:t>
            </a:r>
          </a:p>
        </p:txBody>
      </p:sp>
      <p:sp>
        <p:nvSpPr>
          <p:cNvPr id="5" name="Title 1">
            <a:extLst>
              <a:ext uri="{FF2B5EF4-FFF2-40B4-BE49-F238E27FC236}">
                <a16:creationId xmlns:a16="http://schemas.microsoft.com/office/drawing/2014/main" id="{CFF860FE-2001-9B0B-AF29-EAEAB691E32F}"/>
              </a:ext>
            </a:extLst>
          </p:cNvPr>
          <p:cNvSpPr>
            <a:spLocks noGrp="1"/>
          </p:cNvSpPr>
          <p:nvPr/>
        </p:nvSpPr>
        <p:spPr>
          <a:xfrm>
            <a:off x="307731" y="219978"/>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200" b="1" dirty="0"/>
              <a:t>[Organisation looking for project]</a:t>
            </a:r>
          </a:p>
        </p:txBody>
      </p:sp>
      <p:sp>
        <p:nvSpPr>
          <p:cNvPr id="6" name="Content Placeholder 2">
            <a:extLst>
              <a:ext uri="{FF2B5EF4-FFF2-40B4-BE49-F238E27FC236}">
                <a16:creationId xmlns:a16="http://schemas.microsoft.com/office/drawing/2014/main" id="{31B6989B-D3B2-FDE8-E7D0-C33E388F2E09}"/>
              </a:ext>
            </a:extLst>
          </p:cNvPr>
          <p:cNvSpPr>
            <a:spLocks noGrp="1"/>
          </p:cNvSpPr>
          <p:nvPr/>
        </p:nvSpPr>
        <p:spPr>
          <a:xfrm>
            <a:off x="598541" y="1972375"/>
            <a:ext cx="11219648" cy="46656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buClr>
                <a:srgbClr val="2F53C3"/>
              </a:buClr>
            </a:pPr>
            <a:r>
              <a:rPr lang="en-GB" sz="2000" b="1" dirty="0"/>
              <a:t>What does your organisation do? </a:t>
            </a:r>
          </a:p>
          <a:p>
            <a:pPr>
              <a:lnSpc>
                <a:spcPct val="100000"/>
              </a:lnSpc>
              <a:spcBef>
                <a:spcPts val="0"/>
              </a:spcBef>
              <a:buClr>
                <a:srgbClr val="2F53C3"/>
              </a:buClr>
            </a:pPr>
            <a:r>
              <a:rPr lang="en-GB" sz="2000" b="1" dirty="0"/>
              <a:t>What do you specialise in?</a:t>
            </a:r>
          </a:p>
          <a:p>
            <a:pPr>
              <a:lnSpc>
                <a:spcPct val="100000"/>
              </a:lnSpc>
              <a:spcBef>
                <a:spcPts val="0"/>
              </a:spcBef>
              <a:buClr>
                <a:srgbClr val="2F53C3"/>
              </a:buClr>
            </a:pPr>
            <a:endParaRPr lang="en-GB" sz="2000" b="1" dirty="0"/>
          </a:p>
          <a:p>
            <a:pPr marL="0" indent="0">
              <a:lnSpc>
                <a:spcPct val="100000"/>
              </a:lnSpc>
              <a:spcBef>
                <a:spcPts val="0"/>
              </a:spcBef>
              <a:buClr>
                <a:srgbClr val="2F53C3"/>
              </a:buClr>
              <a:buNone/>
            </a:pPr>
            <a:endParaRPr lang="en-GB" sz="1800" b="1" dirty="0"/>
          </a:p>
          <a:p>
            <a:pPr>
              <a:lnSpc>
                <a:spcPct val="100000"/>
              </a:lnSpc>
              <a:spcBef>
                <a:spcPts val="0"/>
              </a:spcBef>
              <a:buClr>
                <a:srgbClr val="2F53C3"/>
              </a:buClr>
            </a:pPr>
            <a:r>
              <a:rPr lang="en-US" sz="2200" b="1" i="1" u="sng" dirty="0"/>
              <a:t>What skills</a:t>
            </a:r>
            <a:r>
              <a:rPr lang="ro-RO" sz="2200" b="1" i="1" u="sng" dirty="0"/>
              <a:t> &amp; competences</a:t>
            </a:r>
            <a:r>
              <a:rPr lang="en-US" sz="2200" b="1" i="1" u="sng" dirty="0"/>
              <a:t> can you bring to projects/consortia? In what type of role?</a:t>
            </a:r>
          </a:p>
          <a:p>
            <a:pPr lvl="2">
              <a:lnSpc>
                <a:spcPct val="100000"/>
              </a:lnSpc>
              <a:spcBef>
                <a:spcPts val="0"/>
              </a:spcBef>
              <a:buClr>
                <a:srgbClr val="2F53C3"/>
              </a:buClr>
            </a:pPr>
            <a:r>
              <a:rPr lang="en-US" sz="1600" b="1" dirty="0"/>
              <a:t>Skills</a:t>
            </a:r>
            <a:r>
              <a:rPr lang="ro-RO" sz="1600" b="1"/>
              <a:t> &amp; competences</a:t>
            </a:r>
            <a:r>
              <a:rPr lang="en-US" sz="1600" b="1"/>
              <a:t>: </a:t>
            </a:r>
            <a:r>
              <a:rPr lang="en-US" sz="1600" dirty="0"/>
              <a:t>any scientific/technical type of skill or expertise</a:t>
            </a:r>
          </a:p>
          <a:p>
            <a:pPr lvl="2">
              <a:lnSpc>
                <a:spcPct val="100000"/>
              </a:lnSpc>
              <a:spcBef>
                <a:spcPts val="0"/>
              </a:spcBef>
              <a:buClr>
                <a:srgbClr val="2F53C3"/>
              </a:buClr>
            </a:pPr>
            <a:r>
              <a:rPr lang="en-US" sz="1600" b="1" dirty="0"/>
              <a:t>Role: </a:t>
            </a:r>
            <a:r>
              <a:rPr lang="en-US" sz="1600" dirty="0"/>
              <a:t>e.g. project coordinator, work package/task leader (what subject?), subcontracting, in-kind contributions (specify type</a:t>
            </a:r>
            <a:r>
              <a:rPr lang="en-US" sz="1800" dirty="0"/>
              <a:t>)</a:t>
            </a:r>
          </a:p>
          <a:p>
            <a:pPr lvl="1">
              <a:buClr>
                <a:srgbClr val="2F53C3"/>
              </a:buClr>
            </a:pPr>
            <a:endParaRPr lang="en-GB" sz="1800" dirty="0"/>
          </a:p>
          <a:p>
            <a:pPr>
              <a:lnSpc>
                <a:spcPct val="100000"/>
              </a:lnSpc>
              <a:spcBef>
                <a:spcPts val="0"/>
              </a:spcBef>
              <a:buClr>
                <a:srgbClr val="2F53C3"/>
              </a:buClr>
            </a:pPr>
            <a:r>
              <a:rPr lang="en-GB" sz="2000" b="1" dirty="0"/>
              <a:t>Current/previous activities within [topic related area]? Prior experience in EU projects?</a:t>
            </a:r>
          </a:p>
        </p:txBody>
      </p:sp>
      <p:sp>
        <p:nvSpPr>
          <p:cNvPr id="7" name="Rechteck 6"/>
          <p:cNvSpPr/>
          <p:nvPr/>
        </p:nvSpPr>
        <p:spPr>
          <a:xfrm>
            <a:off x="0" y="17366"/>
            <a:ext cx="2252540" cy="369332"/>
          </a:xfrm>
          <a:prstGeom prst="rect">
            <a:avLst/>
          </a:prstGeom>
        </p:spPr>
        <p:txBody>
          <a:bodyPr wrap="none">
            <a:spAutoFit/>
          </a:bodyPr>
          <a:lstStyle/>
          <a:p>
            <a:r>
              <a:rPr lang="en-GB" b="1" dirty="0">
                <a:solidFill>
                  <a:schemeClr val="bg2">
                    <a:lumMod val="50000"/>
                  </a:schemeClr>
                </a:solidFill>
              </a:rPr>
              <a:t>Template Type 2</a:t>
            </a:r>
          </a:p>
        </p:txBody>
      </p:sp>
      <p:sp>
        <p:nvSpPr>
          <p:cNvPr id="8" name="Tekstvak 4">
            <a:extLst>
              <a:ext uri="{FF2B5EF4-FFF2-40B4-BE49-F238E27FC236}">
                <a16:creationId xmlns:a16="http://schemas.microsoft.com/office/drawing/2014/main" id="{3A3368DC-13FB-8A30-2EDD-9A28BB345BD3}"/>
              </a:ext>
            </a:extLst>
          </p:cNvPr>
          <p:cNvSpPr txBox="1"/>
          <p:nvPr/>
        </p:nvSpPr>
        <p:spPr>
          <a:xfrm>
            <a:off x="445753" y="1037412"/>
            <a:ext cx="7074477"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3200" b="1" dirty="0">
                <a:latin typeface="Calibri Light"/>
                <a:ea typeface="Calibri Light"/>
                <a:cs typeface="Calibri Light"/>
              </a:rPr>
              <a:t>[Targeted call topic]</a:t>
            </a:r>
            <a:endParaRPr lang="en-GB" dirty="0"/>
          </a:p>
        </p:txBody>
      </p:sp>
    </p:spTree>
    <p:extLst>
      <p:ext uri="{BB962C8B-B14F-4D97-AF65-F5344CB8AC3E}">
        <p14:creationId xmlns:p14="http://schemas.microsoft.com/office/powerpoint/2010/main" val="18705871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TotalTime>
  <Words>593</Words>
  <Application>Microsoft Office PowerPoint</Application>
  <PresentationFormat>Widescreen</PresentationFormat>
  <Paragraphs>53</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Calibri Light</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Andreea Damian</cp:lastModifiedBy>
  <cp:revision>2</cp:revision>
  <dcterms:created xsi:type="dcterms:W3CDTF">2025-05-26T07:48:38Z</dcterms:created>
  <dcterms:modified xsi:type="dcterms:W3CDTF">2026-06-22T13:30:37Z</dcterms:modified>
</cp:coreProperties>
</file>